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02" r:id="rId9"/>
    <p:sldId id="317" r:id="rId10"/>
    <p:sldId id="303" r:id="rId11"/>
    <p:sldId id="318" r:id="rId12"/>
    <p:sldId id="348" r:id="rId13"/>
    <p:sldId id="319" r:id="rId14"/>
    <p:sldId id="304" r:id="rId15"/>
    <p:sldId id="320" r:id="rId16"/>
    <p:sldId id="321" r:id="rId17"/>
    <p:sldId id="349" r:id="rId18"/>
    <p:sldId id="322" r:id="rId19"/>
    <p:sldId id="323" r:id="rId20"/>
    <p:sldId id="306" r:id="rId21"/>
    <p:sldId id="324" r:id="rId22"/>
    <p:sldId id="325" r:id="rId23"/>
    <p:sldId id="326" r:id="rId24"/>
    <p:sldId id="327" r:id="rId25"/>
    <p:sldId id="328" r:id="rId26"/>
    <p:sldId id="305" r:id="rId27"/>
    <p:sldId id="329" r:id="rId28"/>
    <p:sldId id="330" r:id="rId29"/>
    <p:sldId id="307" r:id="rId30"/>
    <p:sldId id="308" r:id="rId31"/>
    <p:sldId id="309" r:id="rId32"/>
    <p:sldId id="331" r:id="rId33"/>
    <p:sldId id="332" r:id="rId34"/>
    <p:sldId id="334" r:id="rId35"/>
    <p:sldId id="333" r:id="rId36"/>
    <p:sldId id="335" r:id="rId37"/>
    <p:sldId id="338" r:id="rId38"/>
    <p:sldId id="336" r:id="rId39"/>
    <p:sldId id="337" r:id="rId40"/>
    <p:sldId id="339" r:id="rId41"/>
    <p:sldId id="314" r:id="rId42"/>
    <p:sldId id="340" r:id="rId43"/>
    <p:sldId id="341" r:id="rId44"/>
    <p:sldId id="342" r:id="rId45"/>
    <p:sldId id="311" r:id="rId46"/>
    <p:sldId id="343" r:id="rId47"/>
    <p:sldId id="312" r:id="rId48"/>
    <p:sldId id="310" r:id="rId49"/>
    <p:sldId id="344" r:id="rId50"/>
    <p:sldId id="350" r:id="rId51"/>
    <p:sldId id="346" r:id="rId52"/>
    <p:sldId id="347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43" d="100"/>
          <a:sy n="143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Beam of light of length L</a:t>
            </a:r>
          </a:p>
          <a:p>
            <a:r>
              <a:rPr lang="en-US" sz="1700">
                <a:solidFill>
                  <a:srgbClr val="FFFFFF"/>
                </a:solidFill>
              </a:rPr>
              <a:t>Divide it into equal N segments</a:t>
            </a:r>
          </a:p>
          <a:p>
            <a:r>
              <a:rPr lang="en-US" sz="1700">
                <a:solidFill>
                  <a:srgbClr val="FFFFFF"/>
                </a:solidFill>
              </a:rPr>
              <a:t>Then take that N out to infinity</a:t>
            </a:r>
          </a:p>
          <a:p>
            <a:r>
              <a:rPr lang="en-US" sz="1700">
                <a:solidFill>
                  <a:srgbClr val="FFFFFF"/>
                </a:solidFill>
              </a:rPr>
              <a:t>What we find is that all the segments do not contain photons, in fact very few of them do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 </a:t>
            </a:r>
            <a:endParaRPr lang="en-CA" sz="1700">
              <a:solidFill>
                <a:srgbClr val="FFFFFF"/>
              </a:solidFill>
            </a:endParaRPr>
          </a:p>
        </p:txBody>
      </p:sp>
      <p:pic>
        <p:nvPicPr>
          <p:cNvPr id="5" name="Picture 4" descr="Planetary model">
            <a:extLst>
              <a:ext uri="{FF2B5EF4-FFF2-40B4-BE49-F238E27FC236}">
                <a16:creationId xmlns:a16="http://schemas.microsoft.com/office/drawing/2014/main" id="{FF637DA8-96A8-0E9A-1755-80D9824B7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1" r="1" b="7130"/>
          <a:stretch/>
        </p:blipFill>
        <p:spPr>
          <a:xfrm>
            <a:off x="4742017" y="1516128"/>
            <a:ext cx="6798082" cy="38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approximations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8179-F9E1-0C30-6986-B6741E62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70" y="5316613"/>
            <a:ext cx="4432528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- 6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Our focus will be the class in which the atom actively takes energy from and external source 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i.e. the Quantum Dot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F304BB-708B-6F5C-31F8-563EBE73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https://toppng.com/free-image/squiggly-arrow-PNG-free-PNG-Images_100260</a:t>
            </a:r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 descr="Quantum dots explained - EDN">
            <a:extLst>
              <a:ext uri="{FF2B5EF4-FFF2-40B4-BE49-F238E27FC236}">
                <a16:creationId xmlns:a16="http://schemas.microsoft.com/office/drawing/2014/main" id="{B4FC0ED0-38AE-4116-50F1-F3BF672E1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2843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97A25-B0D2-46BC-A4A2-2A3CF176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The Quantum Dot - Benefits</a:t>
            </a:r>
            <a:endParaRPr lang="en-CA" sz="3300">
              <a:solidFill>
                <a:srgbClr val="FFFFFF"/>
              </a:solidFill>
            </a:endParaRP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2D7E-48CA-208B-33BE-644C6FF9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On-demand/deterministic generation of single photons or entangled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 multi-photon emission probabilities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 photon flux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Emit indistinguishable photons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90000"/>
              </a:lnSpc>
              <a:spcBef>
                <a:spcPts val="420"/>
              </a:spcBef>
              <a:spcAft>
                <a:spcPts val="420"/>
              </a:spcAft>
              <a:buFont typeface="+mj-lt"/>
              <a:buAutoNum type="arabicPeriod"/>
            </a:pPr>
            <a:r>
              <a:rPr lang="en-CA" sz="14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Numerous tuning mechanisms </a:t>
            </a:r>
            <a:endParaRPr lang="en-CA" sz="140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CA" sz="1400">
              <a:solidFill>
                <a:srgbClr val="FFFFFF"/>
              </a:solidFill>
            </a:endParaRPr>
          </a:p>
        </p:txBody>
      </p: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E374-2374-425A-28BC-1B0CC8768F2F}"/>
              </a:ext>
            </a:extLst>
          </p:cNvPr>
          <p:cNvSpPr txBox="1"/>
          <p:nvPr/>
        </p:nvSpPr>
        <p:spPr>
          <a:xfrm>
            <a:off x="4702028" y="6506289"/>
            <a:ext cx="2787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https://www.edn.com/quantum-dots-explained/</a:t>
            </a:r>
          </a:p>
        </p:txBody>
      </p:sp>
    </p:spTree>
    <p:extLst>
      <p:ext uri="{BB962C8B-B14F-4D97-AF65-F5344CB8AC3E}">
        <p14:creationId xmlns:p14="http://schemas.microsoft.com/office/powerpoint/2010/main" val="262850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Quantum Dot – Structure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Semi-conductor coated by another substance</a:t>
            </a:r>
          </a:p>
          <a:p>
            <a:pPr lvl="1"/>
            <a:r>
              <a:rPr lang="en-US" dirty="0"/>
              <a:t>Reimer group quantum dot is </a:t>
            </a:r>
            <a:r>
              <a:rPr lang="en-US" dirty="0" err="1"/>
              <a:t>InP-InAsP</a:t>
            </a:r>
            <a:r>
              <a:rPr lang="en-US" dirty="0"/>
              <a:t>, a III-V semi-conductor</a:t>
            </a:r>
          </a:p>
          <a:p>
            <a:r>
              <a:rPr lang="en-US" dirty="0"/>
              <a:t>The other substance must have bandgap that is higher than the optically active quantum dot</a:t>
            </a:r>
          </a:p>
          <a:p>
            <a:r>
              <a:rPr lang="en-US" dirty="0"/>
              <a:t>Creates a confining potential – gives spectrum of bound states</a:t>
            </a:r>
          </a:p>
        </p:txBody>
      </p:sp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286603"/>
            <a:ext cx="10456505" cy="1450757"/>
          </a:xfrm>
        </p:spPr>
        <p:txBody>
          <a:bodyPr/>
          <a:lstStyle/>
          <a:p>
            <a:r>
              <a:rPr lang="en-US" dirty="0"/>
              <a:t>The Quantum Dot – Mechanism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solid is characterized with:</a:t>
            </a:r>
          </a:p>
          <a:p>
            <a:pPr lvl="1"/>
            <a:r>
              <a:rPr lang="en-US" dirty="0"/>
              <a:t>A valence band – wherein electrons are bound to the atom</a:t>
            </a:r>
          </a:p>
          <a:p>
            <a:pPr lvl="1"/>
            <a:r>
              <a:rPr lang="en-US" dirty="0"/>
              <a:t>A conduction band – wherein the electrons are excited and free</a:t>
            </a:r>
          </a:p>
          <a:p>
            <a:pPr lvl="1"/>
            <a:r>
              <a:rPr lang="en-US" dirty="0"/>
              <a:t>And a bandgap is an intermediate section that has no electronic states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Upon excitation the electron moves to the excited state and leaves behind an oppositely charged hole </a:t>
            </a:r>
          </a:p>
          <a:p>
            <a:pPr marL="0" indent="0">
              <a:buNone/>
            </a:pPr>
            <a:r>
              <a:rPr lang="en-CA" dirty="0"/>
              <a:t>Upon de-excitation the electron recombines with the hole to emit a photon – Radiative Recombination</a:t>
            </a:r>
          </a:p>
        </p:txBody>
      </p:sp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Not the focus of this project but you will see that this adds some challenge to the problem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Post-Excitation Radiative Recombination results in: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Hamiltonian results from a Legendre transform of the Lagrangian formalism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Lindblad Master Equation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can map out our quantum dot system as follows:</a:t>
            </a:r>
          </a:p>
          <a:p>
            <a:endParaRPr lang="en-US" dirty="0"/>
          </a:p>
          <a:p>
            <a:r>
              <a:rPr lang="en-US" dirty="0"/>
              <a:t>Each space is unique and separate from one another </a:t>
            </a:r>
          </a:p>
          <a:p>
            <a:endParaRPr lang="en-US" dirty="0"/>
          </a:p>
          <a:p>
            <a:r>
              <a:rPr lang="en-US" dirty="0"/>
              <a:t>The total system would be the tensor product of the system, environment, and the coupling mechanism</a:t>
            </a:r>
          </a:p>
          <a:p>
            <a:endParaRPr lang="en-US" dirty="0"/>
          </a:p>
          <a:p>
            <a:r>
              <a:rPr lang="en-US" dirty="0"/>
              <a:t>However, for simplicity we can write the environment and the coupling using the basis of the quantum dot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Tasked me to find a better model that includes environmental dephasing</a:t>
            </a:r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371" y="2790854"/>
                <a:ext cx="3084844" cy="39970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With following collapse operators: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between the biexciton and exciton and exciton and ground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2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between the biexciton and exciton and exciton and ground respectively</a:t>
                </a:r>
                <a:endParaRPr lang="en-CA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1" y="2790854"/>
                <a:ext cx="3084844" cy="3997059"/>
              </a:xfrm>
              <a:blipFill>
                <a:blip r:embed="rId2"/>
                <a:stretch>
                  <a:fillRect l="-198" t="-762" r="-1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</a:t>
            </a:r>
            <a:r>
              <a:rPr lang="en-US" sz="1800" dirty="0" err="1">
                <a:solidFill>
                  <a:srgbClr val="FFFFFF"/>
                </a:solidFill>
              </a:rPr>
              <a:t>Linblad</a:t>
            </a:r>
            <a:r>
              <a:rPr lang="en-US" sz="1800" dirty="0">
                <a:solidFill>
                  <a:srgbClr val="FFFFFF"/>
                </a:solidFill>
              </a:rPr>
              <a:t>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0" name="Rectangle 6163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1" name="Straight Connector 6165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3"/>
          <a:stretch/>
        </p:blipFill>
        <p:spPr bwMode="auto">
          <a:xfrm>
            <a:off x="1161535" y="2108200"/>
            <a:ext cx="3495807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7" y="2108201"/>
            <a:ext cx="5846063" cy="3760891"/>
          </a:xfrm>
        </p:spPr>
        <p:txBody>
          <a:bodyPr>
            <a:normAutofit/>
          </a:bodyPr>
          <a:lstStyle/>
          <a:p>
            <a:r>
              <a:rPr lang="en-US"/>
              <a:t>Ran into 3 Challenges</a:t>
            </a:r>
          </a:p>
          <a:p>
            <a:endParaRPr lang="en-US"/>
          </a:p>
          <a:p>
            <a:pPr lvl="1"/>
            <a:r>
              <a:rPr lang="en-US"/>
              <a:t>Our problem had 3 states (ground, exciton, and biexciton) rather than the usual 2</a:t>
            </a:r>
          </a:p>
          <a:p>
            <a:pPr lvl="1"/>
            <a:endParaRPr lang="en-US"/>
          </a:p>
          <a:p>
            <a:pPr lvl="1"/>
            <a:r>
              <a:rPr lang="en-US"/>
              <a:t>Rewriting operators so that it made sense to QuTiP</a:t>
            </a:r>
          </a:p>
          <a:p>
            <a:pPr lvl="1"/>
            <a:endParaRPr lang="en-US"/>
          </a:p>
          <a:p>
            <a:pPr lvl="1"/>
            <a:r>
              <a:rPr lang="en-US"/>
              <a:t>Incident Pulse Shape Interfering with Rabi Oscillation Detection</a:t>
            </a:r>
          </a:p>
          <a:p>
            <a:pPr lvl="1"/>
            <a:endParaRPr lang="en-CA" dirty="0"/>
          </a:p>
        </p:txBody>
      </p:sp>
      <p:sp>
        <p:nvSpPr>
          <p:cNvPr id="6172" name="Rectangle 6167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1489017" y="6079653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dirty="0"/>
                  <a:t>3 matrices?</a:t>
                </a:r>
              </a:p>
              <a:p>
                <a:r>
                  <a:rPr lang="en-CA" dirty="0"/>
                  <a:t>In simpler terms can we construct 3-D Pauli matrices?</a:t>
                </a:r>
              </a:p>
              <a:p>
                <a:r>
                  <a:rPr lang="en-CA" dirty="0"/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1 - Continued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Construct raising and lowering operators based on the above actions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get the following representation of the raising and lowering operators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Operators in the Hamiltonian and Liouvillian were not recognizable in QuTiP</a:t>
            </a:r>
          </a:p>
          <a:p>
            <a:r>
              <a:rPr lang="en-US" dirty="0"/>
              <a:t>Considered material from Dr. </a:t>
            </a:r>
            <a:r>
              <a:rPr lang="en-US" dirty="0" err="1"/>
              <a:t>Bajcsy</a:t>
            </a:r>
            <a:r>
              <a:rPr lang="en-US" dirty="0"/>
              <a:t> wherein he suggests the following transformation:</a:t>
            </a:r>
          </a:p>
          <a:p>
            <a:endParaRPr lang="en-US" dirty="0"/>
          </a:p>
          <a:p>
            <a:r>
              <a:rPr lang="en-US" dirty="0"/>
              <a:t>We can rewrite what we have using 3-D basis in challenge 1, leaving us with:</a:t>
            </a:r>
          </a:p>
        </p:txBody>
      </p:sp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r>
              <a:rPr lang="en-US" dirty="0"/>
              <a:t>Resulted in a typical decay plot </a:t>
            </a:r>
          </a:p>
          <a:p>
            <a:r>
              <a:rPr lang="en-US" dirty="0"/>
              <a:t>Wanted to remain in short pulse regime used by Reimer group</a:t>
            </a:r>
          </a:p>
          <a:p>
            <a:pPr lvl="1"/>
            <a:r>
              <a:rPr lang="en-CA" dirty="0"/>
              <a:t>Standard deviation of the pulse was smaller than the peak intensity of the pulse</a:t>
            </a:r>
          </a:p>
          <a:p>
            <a:pPr lvl="1"/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3 - Continued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theory for this, so used trial and error method</a:t>
            </a:r>
          </a:p>
          <a:p>
            <a:endParaRPr lang="en-CA" dirty="0"/>
          </a:p>
          <a:p>
            <a:r>
              <a:rPr lang="en-CA" dirty="0"/>
              <a:t>Found that if standard deviation of the pulse was the same order of magnitude as that of the standard deviation</a:t>
            </a:r>
          </a:p>
          <a:p>
            <a:endParaRPr lang="en-CA" dirty="0"/>
          </a:p>
          <a:p>
            <a:pPr algn="ctr"/>
            <a:r>
              <a:rPr lang="en-CA" dirty="0"/>
              <a:t>Rabi oscillations were detected!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4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- 1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Parameters input to QuTiP:</a:t>
            </a:r>
          </a:p>
          <a:p>
            <a:pPr marL="742950" marR="0" lvl="1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Hamiltonian:</a:t>
            </a:r>
          </a:p>
          <a:p>
            <a:pPr marL="742950" marR="0" lvl="1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>
                <a:ea typeface="Calibri" panose="020F0502020204030204" pitchFamily="34" charset="0"/>
                <a:cs typeface="Times New Roman" panose="02020603050405020304" pitchFamily="18" charset="0"/>
              </a:rPr>
              <a:t>Wave function:</a:t>
            </a:r>
            <a:endParaRPr lang="en-CA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263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>
                <a:solidFill>
                  <a:schemeClr val="tx1"/>
                </a:solidFill>
              </a:rPr>
              <a:t>Our primary focus will be the first, and without much consideration to the entangling portion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Exicton</a:t>
            </a:r>
            <a:r>
              <a:rPr lang="en-US" dirty="0"/>
              <a:t>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- 4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Biexicton</a:t>
            </a:r>
            <a:r>
              <a:rPr lang="en-US" dirty="0"/>
              <a:t>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High peak at 90% occupation probability – representative of wanting direct biexciton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really indicative of short pulse regime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E7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C132-4D60-62E3-AC94-B30FE17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Spontaneous Parametric Down Conversion (SPDC) - 1</a:t>
            </a:r>
            <a:endParaRPr lang="en-CA" sz="250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99B6-EC4B-3FB4-B297-1FF5922E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94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Current standard for implementation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Process: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Single photon is incident upon a crystal</a:t>
            </a: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Photon is split and outputs entangled photon </a:t>
            </a:r>
            <a:r>
              <a:rPr lang="en-US" sz="1600" dirty="0" err="1">
                <a:solidFill>
                  <a:srgbClr val="FFFFFF"/>
                </a:solidFill>
              </a:rPr>
              <a:t>parirs</a:t>
            </a: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475488" lvl="2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Conservation laws are obey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49619-1EF9-D865-5E1B-335C0955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06883"/>
            <a:ext cx="6798082" cy="524423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94BF0-9368-88C8-C40B-64891D604DB3}"/>
              </a:ext>
            </a:extLst>
          </p:cNvPr>
          <p:cNvSpPr txBox="1"/>
          <p:nvPr/>
        </p:nvSpPr>
        <p:spPr>
          <a:xfrm>
            <a:off x="4628450" y="6511603"/>
            <a:ext cx="7025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https://en.wikipedia.org/wiki/File:Scheme_of_spontaneous_parametric_down-conversion.pdf</a:t>
            </a:r>
          </a:p>
        </p:txBody>
      </p:sp>
    </p:spTree>
    <p:extLst>
      <p:ext uri="{BB962C8B-B14F-4D97-AF65-F5344CB8AC3E}">
        <p14:creationId xmlns:p14="http://schemas.microsoft.com/office/powerpoint/2010/main" val="19411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SPDC - 2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However, 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Schrodinger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r>
              <a:rPr lang="en-US" sz="180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US" sz="1800">
              <a:solidFill>
                <a:schemeClr val="tx1"/>
              </a:solidFill>
            </a:endParaRPr>
          </a:p>
          <a:p>
            <a:pPr lvl="1"/>
            <a:endParaRPr lang="en-CA" sz="18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417</TotalTime>
  <Words>2711</Words>
  <Application>Microsoft Office PowerPoint</Application>
  <PresentationFormat>Widescreen</PresentationFormat>
  <Paragraphs>378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Bookman Old Style</vt:lpstr>
      <vt:lpstr>Calibri</vt:lpstr>
      <vt:lpstr>Cambria Math</vt:lpstr>
      <vt:lpstr>Courier New</vt:lpstr>
      <vt:lpstr>Franklin Gothic Book</vt:lpstr>
      <vt:lpstr>Symbol</vt:lpstr>
      <vt:lpstr>1_RetrospectVTI</vt:lpstr>
      <vt:lpstr>ELECTRON MUSICAL CHAIRS</vt:lpstr>
      <vt:lpstr>Outline</vt:lpstr>
      <vt:lpstr>Quantum Optics - 1</vt:lpstr>
      <vt:lpstr>Quantum Optics 2</vt:lpstr>
      <vt:lpstr>Spontaneous Parametric Down Conversion (SPDC) - 1</vt:lpstr>
      <vt:lpstr>SPDC - 2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- Benefits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7</cp:revision>
  <dcterms:created xsi:type="dcterms:W3CDTF">2023-01-11T20:03:09Z</dcterms:created>
  <dcterms:modified xsi:type="dcterms:W3CDTF">2023-01-14T19:15:53Z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